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5"/>
  </p:notes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Aileron" charset="1" panose="00000500000000000000"/>
      <p:regular r:id="rId14"/>
    </p:embeddedFont>
    <p:embeddedFont>
      <p:font typeface="Aileron Bold" charset="1" panose="00000800000000000000"/>
      <p:regular r:id="rId15"/>
    </p:embeddedFont>
    <p:embeddedFont>
      <p:font typeface="Aileron Italics" charset="1" panose="00000500000000000000"/>
      <p:regular r:id="rId16"/>
    </p:embeddedFont>
    <p:embeddedFont>
      <p:font typeface="Aileron Bold Italics" charset="1" panose="00000800000000000000"/>
      <p:regular r:id="rId17"/>
    </p:embeddedFont>
    <p:embeddedFont>
      <p:font typeface="Aileron Thin" charset="1" panose="00000300000000000000"/>
      <p:regular r:id="rId18"/>
    </p:embeddedFont>
    <p:embeddedFont>
      <p:font typeface="Aileron Thin Italics" charset="1" panose="00000300000000000000"/>
      <p:regular r:id="rId19"/>
    </p:embeddedFont>
    <p:embeddedFont>
      <p:font typeface="Aileron Light" charset="1" panose="00000400000000000000"/>
      <p:regular r:id="rId20"/>
    </p:embeddedFont>
    <p:embeddedFont>
      <p:font typeface="Aileron Light Italics" charset="1" panose="00000400000000000000"/>
      <p:regular r:id="rId21"/>
    </p:embeddedFont>
    <p:embeddedFont>
      <p:font typeface="Aileron Ultra-Bold" charset="1" panose="00000A00000000000000"/>
      <p:regular r:id="rId22"/>
    </p:embeddedFont>
    <p:embeddedFont>
      <p:font typeface="Aileron Ultra-Bold Italics" charset="1" panose="00000A00000000000000"/>
      <p:regular r:id="rId23"/>
    </p:embeddedFont>
    <p:embeddedFont>
      <p:font typeface="Aileron Heavy" charset="1" panose="00000A00000000000000"/>
      <p:regular r:id="rId24"/>
    </p:embeddedFont>
    <p:embeddedFont>
      <p:font typeface="Aileron Heavy Italics" charset="1" panose="00000A00000000000000"/>
      <p:regular r:id="rId25"/>
    </p:embeddedFont>
    <p:embeddedFont>
      <p:font typeface="Open Sans" charset="1" panose="020B0606030504020204"/>
      <p:regular r:id="rId26"/>
    </p:embeddedFont>
    <p:embeddedFont>
      <p:font typeface="Open Sans Bold" charset="1" panose="020B0806030504020204"/>
      <p:regular r:id="rId27"/>
    </p:embeddedFont>
    <p:embeddedFont>
      <p:font typeface="Open Sans Italics" charset="1" panose="020B0606030504020204"/>
      <p:regular r:id="rId28"/>
    </p:embeddedFont>
    <p:embeddedFont>
      <p:font typeface="Open Sans Bold Italics" charset="1" panose="020B0806030504020204"/>
      <p:regular r:id="rId29"/>
    </p:embeddedFont>
    <p:embeddedFont>
      <p:font typeface="Open Sans Light" charset="1" panose="020B0306030504020204"/>
      <p:regular r:id="rId30"/>
    </p:embeddedFont>
    <p:embeddedFont>
      <p:font typeface="Open Sans Light Italics" charset="1" panose="020B0306030504020204"/>
      <p:regular r:id="rId31"/>
    </p:embeddedFont>
    <p:embeddedFont>
      <p:font typeface="Open Sans Ultra-Bold" charset="1" panose="00000000000000000000"/>
      <p:regular r:id="rId32"/>
    </p:embeddedFont>
    <p:embeddedFont>
      <p:font typeface="Open Sans Ultra-Bold Italic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notesMasters/notesMaster1.xml" Type="http://schemas.openxmlformats.org/officeDocument/2006/relationships/notesMaster"/><Relationship Id="rId46" Target="theme/theme2.xml" Type="http://schemas.openxmlformats.org/officeDocument/2006/relationships/theme"/><Relationship Id="rId47" Target="notesSlides/notesSlide1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-no grid search</a:t>
            </a:r>
          </a:p>
          <a:p>
            <a:r>
              <a:rPr lang="en-US"/>
              <a:t>Computational constraints limited our ability to perform a comprehensive grid search for the CNN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15" Target="../media/image49.png" Type="http://schemas.openxmlformats.org/officeDocument/2006/relationships/image"/><Relationship Id="rId2" Target="../media/image40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17.jpe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5402" y="0"/>
            <a:ext cx="20898803" cy="10247247"/>
          </a:xfrm>
          <a:custGeom>
            <a:avLst/>
            <a:gdLst/>
            <a:ahLst/>
            <a:cxnLst/>
            <a:rect r="r" b="b" t="t" l="l"/>
            <a:pathLst>
              <a:path h="10247247" w="20898803">
                <a:moveTo>
                  <a:pt x="0" y="0"/>
                </a:moveTo>
                <a:lnTo>
                  <a:pt x="20898804" y="0"/>
                </a:lnTo>
                <a:lnTo>
                  <a:pt x="20898804" y="10247247"/>
                </a:lnTo>
                <a:lnTo>
                  <a:pt x="0" y="10247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-14809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7796059" y="7378240"/>
            <a:ext cx="269588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877402" y="7135455"/>
            <a:ext cx="533196" cy="533196"/>
            <a:chOff x="0" y="0"/>
            <a:chExt cx="710928" cy="71092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10928" cy="710928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61365" y="61365"/>
              <a:ext cx="588197" cy="588197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06738" y="106738"/>
              <a:ext cx="497452" cy="49745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59664" y="159664"/>
              <a:ext cx="391599" cy="391599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</p:grpSp>
      <p:sp>
        <p:nvSpPr>
          <p:cNvPr name="AutoShape 13" id="13"/>
          <p:cNvSpPr/>
          <p:nvPr/>
        </p:nvSpPr>
        <p:spPr>
          <a:xfrm rot="0">
            <a:off x="2965218" y="1519676"/>
            <a:ext cx="123718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986649" y="8148934"/>
            <a:ext cx="123718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2965218" y="1519676"/>
            <a:ext cx="0" cy="6614971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008081" y="1572063"/>
            <a:ext cx="12328989" cy="6562583"/>
          </a:xfrm>
          <a:custGeom>
            <a:avLst/>
            <a:gdLst/>
            <a:ahLst/>
            <a:cxnLst/>
            <a:rect r="r" b="b" t="t" l="l"/>
            <a:pathLst>
              <a:path h="6562583" w="12328989">
                <a:moveTo>
                  <a:pt x="0" y="0"/>
                </a:moveTo>
                <a:lnTo>
                  <a:pt x="12328988" y="0"/>
                </a:lnTo>
                <a:lnTo>
                  <a:pt x="12328988" y="6562584"/>
                </a:lnTo>
                <a:lnTo>
                  <a:pt x="0" y="6562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</a:blip>
            <a:stretch>
              <a:fillRect l="-30783" t="-50816" r="-4740" b="-19134"/>
            </a:stretch>
          </a:blipFill>
        </p:spPr>
      </p:sp>
      <p:sp>
        <p:nvSpPr>
          <p:cNvPr name="AutoShape 17" id="17"/>
          <p:cNvSpPr/>
          <p:nvPr/>
        </p:nvSpPr>
        <p:spPr>
          <a:xfrm rot="0">
            <a:off x="7796059" y="7378240"/>
            <a:ext cx="269588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8877402" y="7135455"/>
            <a:ext cx="533196" cy="533196"/>
            <a:chOff x="0" y="0"/>
            <a:chExt cx="710928" cy="71092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10928" cy="710928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61365" y="61365"/>
              <a:ext cx="588197" cy="588197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106738" y="106738"/>
              <a:ext cx="497452" cy="497452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159664" y="159664"/>
              <a:ext cx="391599" cy="391599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</p:grpSp>
      <p:sp>
        <p:nvSpPr>
          <p:cNvPr name="TextBox 27" id="27"/>
          <p:cNvSpPr txBox="true"/>
          <p:nvPr/>
        </p:nvSpPr>
        <p:spPr>
          <a:xfrm rot="0">
            <a:off x="4443005" y="5638583"/>
            <a:ext cx="940199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46">
                <a:solidFill>
                  <a:srgbClr val="FFFFFF"/>
                </a:solidFill>
                <a:latin typeface="Aileron Bold"/>
              </a:rPr>
              <a:t>By Team7 : Yifan Fan, Victor Floriano, and Jose Salerno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21552" y="2256903"/>
            <a:ext cx="9844897" cy="320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9"/>
              </a:lnSpc>
            </a:pPr>
            <a:r>
              <a:rPr lang="en-US" sz="7100">
                <a:solidFill>
                  <a:srgbClr val="F1F1F1"/>
                </a:solidFill>
                <a:latin typeface="Aileron Heavy"/>
              </a:rPr>
              <a:t>DEEP LEARNING FOR DECIPHERING TRAFFIC SIGNS </a:t>
            </a:r>
          </a:p>
        </p:txBody>
      </p:sp>
      <p:sp>
        <p:nvSpPr>
          <p:cNvPr name="AutoShape 29" id="29"/>
          <p:cNvSpPr/>
          <p:nvPr/>
        </p:nvSpPr>
        <p:spPr>
          <a:xfrm flipH="true">
            <a:off x="15344213" y="1519676"/>
            <a:ext cx="0" cy="6614971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736654" y="9312447"/>
            <a:ext cx="1451429" cy="42333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616650" y="6667020"/>
            <a:ext cx="712760" cy="712760"/>
          </a:xfrm>
          <a:custGeom>
            <a:avLst/>
            <a:gdLst/>
            <a:ahLst/>
            <a:cxnLst/>
            <a:rect r="r" b="b" t="t" l="l"/>
            <a:pathLst>
              <a:path h="712760" w="712760">
                <a:moveTo>
                  <a:pt x="0" y="0"/>
                </a:moveTo>
                <a:lnTo>
                  <a:pt x="712760" y="0"/>
                </a:lnTo>
                <a:lnTo>
                  <a:pt x="712760" y="712760"/>
                </a:lnTo>
                <a:lnTo>
                  <a:pt x="0" y="712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61699" y="4103669"/>
            <a:ext cx="712760" cy="712760"/>
          </a:xfrm>
          <a:custGeom>
            <a:avLst/>
            <a:gdLst/>
            <a:ahLst/>
            <a:cxnLst/>
            <a:rect r="r" b="b" t="t" l="l"/>
            <a:pathLst>
              <a:path h="712760" w="712760">
                <a:moveTo>
                  <a:pt x="0" y="0"/>
                </a:moveTo>
                <a:lnTo>
                  <a:pt x="712760" y="0"/>
                </a:lnTo>
                <a:lnTo>
                  <a:pt x="712760" y="712760"/>
                </a:lnTo>
                <a:lnTo>
                  <a:pt x="0" y="712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67812" y="793558"/>
            <a:ext cx="712760" cy="712760"/>
          </a:xfrm>
          <a:custGeom>
            <a:avLst/>
            <a:gdLst/>
            <a:ahLst/>
            <a:cxnLst/>
            <a:rect r="r" b="b" t="t" l="l"/>
            <a:pathLst>
              <a:path h="712760" w="712760">
                <a:moveTo>
                  <a:pt x="0" y="0"/>
                </a:moveTo>
                <a:lnTo>
                  <a:pt x="712760" y="0"/>
                </a:lnTo>
                <a:lnTo>
                  <a:pt x="712760" y="712760"/>
                </a:lnTo>
                <a:lnTo>
                  <a:pt x="0" y="712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0118" y="8363964"/>
            <a:ext cx="4345063" cy="1065966"/>
            <a:chOff x="0" y="0"/>
            <a:chExt cx="7977633" cy="19571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77633" cy="1957138"/>
            </a:xfrm>
            <a:custGeom>
              <a:avLst/>
              <a:gdLst/>
              <a:ahLst/>
              <a:cxnLst/>
              <a:rect r="r" b="b" t="t" l="l"/>
              <a:pathLst>
                <a:path h="1957138" w="7977633">
                  <a:moveTo>
                    <a:pt x="0" y="0"/>
                  </a:moveTo>
                  <a:lnTo>
                    <a:pt x="7977633" y="0"/>
                  </a:lnTo>
                  <a:lnTo>
                    <a:pt x="7977633" y="1957138"/>
                  </a:lnTo>
                  <a:lnTo>
                    <a:pt x="0" y="1957138"/>
                  </a:lnTo>
                  <a:close/>
                </a:path>
              </a:pathLst>
            </a:custGeom>
            <a:solidFill>
              <a:srgbClr val="CD0F1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127237" y="8367432"/>
            <a:ext cx="4345063" cy="1065966"/>
            <a:chOff x="0" y="0"/>
            <a:chExt cx="7977633" cy="19571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77633" cy="1957138"/>
            </a:xfrm>
            <a:custGeom>
              <a:avLst/>
              <a:gdLst/>
              <a:ahLst/>
              <a:cxnLst/>
              <a:rect r="r" b="b" t="t" l="l"/>
              <a:pathLst>
                <a:path h="1957138" w="7977633">
                  <a:moveTo>
                    <a:pt x="0" y="0"/>
                  </a:moveTo>
                  <a:lnTo>
                    <a:pt x="7977633" y="0"/>
                  </a:lnTo>
                  <a:lnTo>
                    <a:pt x="7977633" y="1957138"/>
                  </a:lnTo>
                  <a:lnTo>
                    <a:pt x="0" y="1957138"/>
                  </a:lnTo>
                  <a:close/>
                </a:path>
              </a:pathLst>
            </a:custGeom>
            <a:solidFill>
              <a:srgbClr val="CD0F1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857606" y="1028700"/>
            <a:ext cx="690566" cy="690566"/>
          </a:xfrm>
          <a:custGeom>
            <a:avLst/>
            <a:gdLst/>
            <a:ahLst/>
            <a:cxnLst/>
            <a:rect r="r" b="b" t="t" l="l"/>
            <a:pathLst>
              <a:path h="690566" w="690566">
                <a:moveTo>
                  <a:pt x="0" y="0"/>
                </a:moveTo>
                <a:lnTo>
                  <a:pt x="690567" y="0"/>
                </a:lnTo>
                <a:lnTo>
                  <a:pt x="690567" y="690566"/>
                </a:lnTo>
                <a:lnTo>
                  <a:pt x="0" y="6905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50714" y="4259832"/>
            <a:ext cx="922461" cy="943695"/>
          </a:xfrm>
          <a:custGeom>
            <a:avLst/>
            <a:gdLst/>
            <a:ahLst/>
            <a:cxnLst/>
            <a:rect r="r" b="b" t="t" l="l"/>
            <a:pathLst>
              <a:path h="943695" w="922461">
                <a:moveTo>
                  <a:pt x="0" y="0"/>
                </a:moveTo>
                <a:lnTo>
                  <a:pt x="922461" y="0"/>
                </a:lnTo>
                <a:lnTo>
                  <a:pt x="922461" y="943694"/>
                </a:lnTo>
                <a:lnTo>
                  <a:pt x="0" y="9436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47306" y="6937898"/>
            <a:ext cx="964209" cy="770162"/>
          </a:xfrm>
          <a:custGeom>
            <a:avLst/>
            <a:gdLst/>
            <a:ahLst/>
            <a:cxnLst/>
            <a:rect r="r" b="b" t="t" l="l"/>
            <a:pathLst>
              <a:path h="770162" w="964209">
                <a:moveTo>
                  <a:pt x="0" y="0"/>
                </a:moveTo>
                <a:lnTo>
                  <a:pt x="964208" y="0"/>
                </a:lnTo>
                <a:lnTo>
                  <a:pt x="964208" y="770162"/>
                </a:lnTo>
                <a:lnTo>
                  <a:pt x="0" y="7701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6348" y="507236"/>
            <a:ext cx="6697667" cy="6641224"/>
          </a:xfrm>
          <a:custGeom>
            <a:avLst/>
            <a:gdLst/>
            <a:ahLst/>
            <a:cxnLst/>
            <a:rect r="r" b="b" t="t" l="l"/>
            <a:pathLst>
              <a:path h="6641224" w="6697667">
                <a:moveTo>
                  <a:pt x="0" y="0"/>
                </a:moveTo>
                <a:lnTo>
                  <a:pt x="6697667" y="0"/>
                </a:lnTo>
                <a:lnTo>
                  <a:pt x="6697667" y="6641224"/>
                </a:lnTo>
                <a:lnTo>
                  <a:pt x="0" y="66412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9000"/>
            </a:blip>
            <a:stretch>
              <a:fillRect l="0" t="-849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95775" y="7213395"/>
            <a:ext cx="6697667" cy="98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000000"/>
                </a:solidFill>
                <a:latin typeface="Aileron Heavy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26364" y="5236389"/>
            <a:ext cx="5930557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46">
                <a:solidFill>
                  <a:srgbClr val="000000"/>
                </a:solidFill>
                <a:latin typeface="Roboto"/>
              </a:rPr>
              <a:t>Accelerate model development and improvement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77707" y="904041"/>
            <a:ext cx="5567186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spc="54">
                <a:solidFill>
                  <a:srgbClr val="000000"/>
                </a:solidFill>
                <a:latin typeface="Roboto Bold"/>
              </a:rPr>
              <a:t>Enhanced performance through Hyperparameter Tuning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23984" y="4555444"/>
            <a:ext cx="513531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spc="54">
                <a:solidFill>
                  <a:srgbClr val="000000"/>
                </a:solidFill>
                <a:latin typeface="Roboto Bold"/>
              </a:rPr>
              <a:t>Leveraging Pre-trained Models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48173" y="7827055"/>
            <a:ext cx="5930557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46">
                <a:solidFill>
                  <a:srgbClr val="000000"/>
                </a:solidFill>
                <a:latin typeface="Roboto"/>
              </a:rPr>
              <a:t>Assist driving application, providing drivers with information such as speed limits and road warnings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15968" y="7083454"/>
            <a:ext cx="264533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spc="54">
                <a:solidFill>
                  <a:srgbClr val="000000"/>
                </a:solidFill>
                <a:latin typeface="Roboto Bold"/>
              </a:rPr>
              <a:t>Applications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3411" y="8491039"/>
            <a:ext cx="3938478" cy="75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sz="2152" spc="43">
                <a:solidFill>
                  <a:srgbClr val="FFFFFF"/>
                </a:solidFill>
                <a:latin typeface="Roboto Bold"/>
              </a:rPr>
              <a:t>CNN Model 1</a:t>
            </a:r>
          </a:p>
          <a:p>
            <a:pPr algn="ctr">
              <a:lnSpc>
                <a:spcPts val="3013"/>
              </a:lnSpc>
            </a:pPr>
            <a:r>
              <a:rPr lang="en-US" sz="2152" spc="43">
                <a:solidFill>
                  <a:srgbClr val="FFFFFF"/>
                </a:solidFill>
                <a:latin typeface="Roboto Bold"/>
              </a:rPr>
              <a:t>Test Accuracy: 93.6%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30529" y="8494507"/>
            <a:ext cx="3938478" cy="75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sz="2152" spc="43">
                <a:solidFill>
                  <a:srgbClr val="FFFFFF"/>
                </a:solidFill>
                <a:latin typeface="Roboto Bold"/>
              </a:rPr>
              <a:t>ResNet-18 Model</a:t>
            </a:r>
          </a:p>
          <a:p>
            <a:pPr algn="ctr">
              <a:lnSpc>
                <a:spcPts val="3013"/>
              </a:lnSpc>
            </a:pPr>
            <a:r>
              <a:rPr lang="en-US" sz="2152" spc="43">
                <a:solidFill>
                  <a:srgbClr val="FFFFFF"/>
                </a:solidFill>
                <a:latin typeface="Roboto Bold"/>
              </a:rPr>
              <a:t>Test Accuracy: 96%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73175" y="2104689"/>
            <a:ext cx="6029642" cy="2314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4"/>
              </a:lnSpc>
            </a:pPr>
            <a:r>
              <a:rPr lang="en-US" sz="2217" spc="44">
                <a:solidFill>
                  <a:srgbClr val="000000"/>
                </a:solidFill>
                <a:latin typeface="Roboto"/>
              </a:rPr>
              <a:t>Despite advantages of ResNet-18 trained on a lot of data.</a:t>
            </a:r>
          </a:p>
          <a:p>
            <a:pPr>
              <a:lnSpc>
                <a:spcPts val="3104"/>
              </a:lnSpc>
            </a:pPr>
          </a:p>
          <a:p>
            <a:pPr>
              <a:lnSpc>
                <a:spcPts val="3104"/>
              </a:lnSpc>
            </a:pPr>
            <a:r>
              <a:rPr lang="en-US" sz="2217" spc="44">
                <a:solidFill>
                  <a:srgbClr val="000000"/>
                </a:solidFill>
                <a:latin typeface="Roboto"/>
              </a:rPr>
              <a:t> Our custom model competed at a similar performance.</a:t>
            </a:r>
          </a:p>
          <a:p>
            <a:pPr>
              <a:lnSpc>
                <a:spcPts val="310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9506" y="1548251"/>
            <a:ext cx="12328989" cy="7233795"/>
            <a:chOff x="0" y="0"/>
            <a:chExt cx="4497649" cy="26389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7648" cy="2638908"/>
            </a:xfrm>
            <a:custGeom>
              <a:avLst/>
              <a:gdLst/>
              <a:ahLst/>
              <a:cxnLst/>
              <a:rect r="r" b="b" t="t" l="l"/>
              <a:pathLst>
                <a:path h="2638908" w="4497648">
                  <a:moveTo>
                    <a:pt x="0" y="0"/>
                  </a:moveTo>
                  <a:lnTo>
                    <a:pt x="4497648" y="0"/>
                  </a:lnTo>
                  <a:lnTo>
                    <a:pt x="4497648" y="2638908"/>
                  </a:lnTo>
                  <a:lnTo>
                    <a:pt x="0" y="263890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979506" y="1548251"/>
            <a:ext cx="12328989" cy="7233795"/>
          </a:xfrm>
          <a:custGeom>
            <a:avLst/>
            <a:gdLst/>
            <a:ahLst/>
            <a:cxnLst/>
            <a:rect r="r" b="b" t="t" l="l"/>
            <a:pathLst>
              <a:path h="7233795" w="12328989">
                <a:moveTo>
                  <a:pt x="0" y="0"/>
                </a:moveTo>
                <a:lnTo>
                  <a:pt x="12328988" y="0"/>
                </a:lnTo>
                <a:lnTo>
                  <a:pt x="12328988" y="7233794"/>
                </a:lnTo>
                <a:lnTo>
                  <a:pt x="0" y="723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-30783" t="-46100" r="-4740" b="-808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7796059" y="6684276"/>
            <a:ext cx="269588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877402" y="6441490"/>
            <a:ext cx="533196" cy="533196"/>
            <a:chOff x="0" y="0"/>
            <a:chExt cx="710928" cy="71092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10928" cy="710928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1365" y="61365"/>
              <a:ext cx="588197" cy="58819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06738" y="106738"/>
              <a:ext cx="497452" cy="49745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59664" y="159664"/>
              <a:ext cx="391599" cy="391599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</p:grpSp>
      <p:sp>
        <p:nvSpPr>
          <p:cNvPr name="AutoShape 15" id="15"/>
          <p:cNvSpPr/>
          <p:nvPr/>
        </p:nvSpPr>
        <p:spPr>
          <a:xfrm rot="0">
            <a:off x="2965218" y="1519676"/>
            <a:ext cx="123718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2965218" y="8791570"/>
            <a:ext cx="123718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5400000">
            <a:off x="-685017" y="5155623"/>
            <a:ext cx="730047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5400000">
            <a:off x="11679691" y="5148479"/>
            <a:ext cx="728618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0" y="-249283"/>
            <a:ext cx="18288000" cy="11911208"/>
          </a:xfrm>
          <a:custGeom>
            <a:avLst/>
            <a:gdLst/>
            <a:ahLst/>
            <a:cxnLst/>
            <a:rect r="r" b="b" t="t" l="l"/>
            <a:pathLst>
              <a:path h="11911208" w="18288000">
                <a:moveTo>
                  <a:pt x="0" y="0"/>
                </a:moveTo>
                <a:lnTo>
                  <a:pt x="18288000" y="0"/>
                </a:lnTo>
                <a:lnTo>
                  <a:pt x="18288000" y="11911208"/>
                </a:lnTo>
                <a:lnTo>
                  <a:pt x="0" y="11911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-15832" r="-593" b="-3861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95731" y="4059300"/>
            <a:ext cx="4272927" cy="131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53"/>
              </a:lnSpc>
            </a:pPr>
            <a:r>
              <a:rPr lang="en-US" sz="8700">
                <a:solidFill>
                  <a:srgbClr val="FFFFFF"/>
                </a:solidFill>
                <a:latin typeface="Aileron Heavy"/>
              </a:rPr>
              <a:t>THANK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68658" y="4059300"/>
            <a:ext cx="3599218" cy="131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53"/>
              </a:lnSpc>
            </a:pPr>
            <a:r>
              <a:rPr lang="en-US" sz="8700">
                <a:solidFill>
                  <a:srgbClr val="FF2227"/>
                </a:solidFill>
                <a:latin typeface="Aileron Heavy"/>
              </a:rPr>
              <a:t>YOU 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04684" y="7276736"/>
            <a:ext cx="2078633" cy="107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3"/>
              </a:lnSpc>
              <a:spcBef>
                <a:spcPct val="0"/>
              </a:spcBef>
            </a:pPr>
            <a:r>
              <a:rPr lang="en-US" sz="6252" spc="125">
                <a:solidFill>
                  <a:srgbClr val="FFFFFF"/>
                </a:solidFill>
                <a:latin typeface="Roboto Bold"/>
              </a:rPr>
              <a:t>Q &amp; 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18535" y="0"/>
            <a:ext cx="4469465" cy="5694778"/>
            <a:chOff x="0" y="0"/>
            <a:chExt cx="4036849" cy="5143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36849" cy="5143559"/>
            </a:xfrm>
            <a:custGeom>
              <a:avLst/>
              <a:gdLst/>
              <a:ahLst/>
              <a:cxnLst/>
              <a:rect r="r" b="b" t="t" l="l"/>
              <a:pathLst>
                <a:path h="5143559" w="4036849">
                  <a:moveTo>
                    <a:pt x="0" y="0"/>
                  </a:moveTo>
                  <a:lnTo>
                    <a:pt x="4036849" y="0"/>
                  </a:lnTo>
                  <a:lnTo>
                    <a:pt x="4036849" y="5143559"/>
                  </a:lnTo>
                  <a:lnTo>
                    <a:pt x="0" y="5143559"/>
                  </a:lnTo>
                  <a:close/>
                </a:path>
              </a:pathLst>
            </a:custGeom>
            <a:solidFill>
              <a:srgbClr val="FFCECE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266723" y="1300060"/>
            <a:ext cx="1781199" cy="0"/>
          </a:xfrm>
          <a:prstGeom prst="line">
            <a:avLst/>
          </a:prstGeom>
          <a:ln cap="flat" w="38100">
            <a:solidFill>
              <a:srgbClr val="D00D1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00125" y="1028700"/>
            <a:ext cx="533196" cy="53319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6149" y="1074724"/>
            <a:ext cx="441148" cy="44114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0179" y="1108754"/>
            <a:ext cx="373089" cy="37308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19873" y="1148448"/>
            <a:ext cx="293699" cy="2936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AutoShape 13" id="13"/>
          <p:cNvSpPr/>
          <p:nvPr/>
        </p:nvSpPr>
        <p:spPr>
          <a:xfrm rot="0">
            <a:off x="13818535" y="1000125"/>
            <a:ext cx="344076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5400000">
            <a:off x="14897686" y="3333164"/>
            <a:ext cx="469465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513498" y="1000125"/>
            <a:ext cx="7745802" cy="7745802"/>
          </a:xfrm>
          <a:custGeom>
            <a:avLst/>
            <a:gdLst/>
            <a:ahLst/>
            <a:cxnLst/>
            <a:rect r="r" b="b" t="t" l="l"/>
            <a:pathLst>
              <a:path h="7745802" w="7745802">
                <a:moveTo>
                  <a:pt x="0" y="0"/>
                </a:moveTo>
                <a:lnTo>
                  <a:pt x="7745802" y="0"/>
                </a:lnTo>
                <a:lnTo>
                  <a:pt x="7745802" y="7745802"/>
                </a:lnTo>
                <a:lnTo>
                  <a:pt x="0" y="7745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48470" y="6450919"/>
            <a:ext cx="7275857" cy="2163465"/>
          </a:xfrm>
          <a:custGeom>
            <a:avLst/>
            <a:gdLst/>
            <a:ahLst/>
            <a:cxnLst/>
            <a:rect r="r" b="b" t="t" l="l"/>
            <a:pathLst>
              <a:path h="2163465" w="7275857">
                <a:moveTo>
                  <a:pt x="0" y="0"/>
                </a:moveTo>
                <a:lnTo>
                  <a:pt x="7275857" y="0"/>
                </a:lnTo>
                <a:lnTo>
                  <a:pt x="7275857" y="2163465"/>
                </a:lnTo>
                <a:lnTo>
                  <a:pt x="0" y="2163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86331" y="4480832"/>
            <a:ext cx="8257669" cy="612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Over 250 automakers are currently developing fully autonomous vehicles</a:t>
            </a:r>
          </a:p>
          <a:p>
            <a:pPr>
              <a:lnSpc>
                <a:spcPts val="3500"/>
              </a:lnSpc>
            </a:pP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Our goal is to aid</a:t>
            </a:r>
            <a:r>
              <a:rPr lang="en-US" sz="2500" spc="50">
                <a:solidFill>
                  <a:srgbClr val="000000"/>
                </a:solidFill>
                <a:latin typeface="Roboto"/>
              </a:rPr>
              <a:t> major manufacturers by developing models that effectively classify traffic signs</a:t>
            </a:r>
          </a:p>
          <a:p>
            <a:pPr>
              <a:lnSpc>
                <a:spcPts val="3500"/>
              </a:lnSpc>
            </a:pP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Identification of traffic signs enhances autonomous and assisted driving software, improving general driving safety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042661"/>
            <a:ext cx="8372186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0"/>
              </a:lnSpc>
            </a:pPr>
            <a:r>
              <a:rPr lang="en-US" sz="5000">
                <a:solidFill>
                  <a:srgbClr val="000000"/>
                </a:solidFill>
                <a:latin typeface="Aileron Heavy"/>
              </a:rPr>
              <a:t>BUSINESS PROBLEM: CLASSIFYING TRAFFIC SIGNS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95298" y="1300060"/>
            <a:ext cx="1350174" cy="0"/>
          </a:xfrm>
          <a:prstGeom prst="line">
            <a:avLst/>
          </a:prstGeom>
          <a:ln cap="flat" w="38100">
            <a:solidFill>
              <a:srgbClr val="D00D1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533196" cy="53319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4724" y="1074724"/>
            <a:ext cx="441148" cy="44114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8754" y="1108754"/>
            <a:ext cx="373089" cy="37308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48448" y="1148448"/>
            <a:ext cx="293699" cy="2936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41560" y="-21277"/>
            <a:ext cx="1686037" cy="2192003"/>
            <a:chOff x="0" y="0"/>
            <a:chExt cx="1522839" cy="19798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22839" cy="1979831"/>
            </a:xfrm>
            <a:custGeom>
              <a:avLst/>
              <a:gdLst/>
              <a:ahLst/>
              <a:cxnLst/>
              <a:rect r="r" b="b" t="t" l="l"/>
              <a:pathLst>
                <a:path h="1979831" w="1522839">
                  <a:moveTo>
                    <a:pt x="0" y="0"/>
                  </a:moveTo>
                  <a:lnTo>
                    <a:pt x="1522839" y="0"/>
                  </a:lnTo>
                  <a:lnTo>
                    <a:pt x="1522839" y="1979831"/>
                  </a:lnTo>
                  <a:lnTo>
                    <a:pt x="0" y="1979831"/>
                  </a:ln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53519" y="8813886"/>
            <a:ext cx="599122" cy="599122"/>
          </a:xfrm>
          <a:custGeom>
            <a:avLst/>
            <a:gdLst/>
            <a:ahLst/>
            <a:cxnLst/>
            <a:rect r="r" b="b" t="t" l="l"/>
            <a:pathLst>
              <a:path h="599122" w="599122">
                <a:moveTo>
                  <a:pt x="0" y="0"/>
                </a:moveTo>
                <a:lnTo>
                  <a:pt x="599123" y="0"/>
                </a:lnTo>
                <a:lnTo>
                  <a:pt x="599123" y="599122"/>
                </a:lnTo>
                <a:lnTo>
                  <a:pt x="0" y="599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0319" y="8898910"/>
            <a:ext cx="730457" cy="803805"/>
          </a:xfrm>
          <a:custGeom>
            <a:avLst/>
            <a:gdLst/>
            <a:ahLst/>
            <a:cxnLst/>
            <a:rect r="r" b="b" t="t" l="l"/>
            <a:pathLst>
              <a:path h="803805" w="730457">
                <a:moveTo>
                  <a:pt x="0" y="0"/>
                </a:moveTo>
                <a:lnTo>
                  <a:pt x="730457" y="0"/>
                </a:lnTo>
                <a:lnTo>
                  <a:pt x="730457" y="803804"/>
                </a:lnTo>
                <a:lnTo>
                  <a:pt x="0" y="803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70355" y="3894455"/>
            <a:ext cx="2665293" cy="2665293"/>
          </a:xfrm>
          <a:custGeom>
            <a:avLst/>
            <a:gdLst/>
            <a:ahLst/>
            <a:cxnLst/>
            <a:rect r="r" b="b" t="t" l="l"/>
            <a:pathLst>
              <a:path h="2665293" w="2665293">
                <a:moveTo>
                  <a:pt x="0" y="0"/>
                </a:moveTo>
                <a:lnTo>
                  <a:pt x="2665292" y="0"/>
                </a:lnTo>
                <a:lnTo>
                  <a:pt x="2665292" y="2665293"/>
                </a:lnTo>
                <a:lnTo>
                  <a:pt x="0" y="2665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17071" y="6559748"/>
            <a:ext cx="2688568" cy="2572567"/>
          </a:xfrm>
          <a:custGeom>
            <a:avLst/>
            <a:gdLst/>
            <a:ahLst/>
            <a:cxnLst/>
            <a:rect r="r" b="b" t="t" l="l"/>
            <a:pathLst>
              <a:path h="2572567" w="2688568">
                <a:moveTo>
                  <a:pt x="0" y="0"/>
                </a:moveTo>
                <a:lnTo>
                  <a:pt x="2688568" y="0"/>
                </a:lnTo>
                <a:lnTo>
                  <a:pt x="2688568" y="2572567"/>
                </a:lnTo>
                <a:lnTo>
                  <a:pt x="0" y="2572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254" r="0" b="-225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270355" y="6559748"/>
            <a:ext cx="2665293" cy="2572567"/>
          </a:xfrm>
          <a:custGeom>
            <a:avLst/>
            <a:gdLst/>
            <a:ahLst/>
            <a:cxnLst/>
            <a:rect r="r" b="b" t="t" l="l"/>
            <a:pathLst>
              <a:path h="2572567" w="2665293">
                <a:moveTo>
                  <a:pt x="0" y="0"/>
                </a:moveTo>
                <a:lnTo>
                  <a:pt x="2665292" y="0"/>
                </a:lnTo>
                <a:lnTo>
                  <a:pt x="2665292" y="2572567"/>
                </a:lnTo>
                <a:lnTo>
                  <a:pt x="0" y="2572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02" r="0" b="-180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617071" y="3894455"/>
            <a:ext cx="2653284" cy="2665293"/>
          </a:xfrm>
          <a:custGeom>
            <a:avLst/>
            <a:gdLst/>
            <a:ahLst/>
            <a:cxnLst/>
            <a:rect r="r" b="b" t="t" l="l"/>
            <a:pathLst>
              <a:path h="2665293" w="2653284">
                <a:moveTo>
                  <a:pt x="0" y="0"/>
                </a:moveTo>
                <a:lnTo>
                  <a:pt x="2653284" y="0"/>
                </a:lnTo>
                <a:lnTo>
                  <a:pt x="2653284" y="2665293"/>
                </a:lnTo>
                <a:lnTo>
                  <a:pt x="0" y="26652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52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35647" y="3894455"/>
            <a:ext cx="2665293" cy="2665293"/>
          </a:xfrm>
          <a:custGeom>
            <a:avLst/>
            <a:gdLst/>
            <a:ahLst/>
            <a:cxnLst/>
            <a:rect r="r" b="b" t="t" l="l"/>
            <a:pathLst>
              <a:path h="2665293" w="2665293">
                <a:moveTo>
                  <a:pt x="0" y="0"/>
                </a:moveTo>
                <a:lnTo>
                  <a:pt x="2665293" y="0"/>
                </a:lnTo>
                <a:lnTo>
                  <a:pt x="2665293" y="2665293"/>
                </a:lnTo>
                <a:lnTo>
                  <a:pt x="0" y="2665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35647" y="6559748"/>
            <a:ext cx="2665293" cy="2572567"/>
          </a:xfrm>
          <a:custGeom>
            <a:avLst/>
            <a:gdLst/>
            <a:ahLst/>
            <a:cxnLst/>
            <a:rect r="r" b="b" t="t" l="l"/>
            <a:pathLst>
              <a:path h="2572567" w="2665293">
                <a:moveTo>
                  <a:pt x="0" y="0"/>
                </a:moveTo>
                <a:lnTo>
                  <a:pt x="2665293" y="0"/>
                </a:lnTo>
                <a:lnTo>
                  <a:pt x="2665293" y="2572567"/>
                </a:lnTo>
                <a:lnTo>
                  <a:pt x="0" y="25725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360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26834" y="3830218"/>
            <a:ext cx="8145351" cy="5470594"/>
          </a:xfrm>
          <a:custGeom>
            <a:avLst/>
            <a:gdLst/>
            <a:ahLst/>
            <a:cxnLst/>
            <a:rect r="r" b="b" t="t" l="l"/>
            <a:pathLst>
              <a:path h="5470594" w="8145351">
                <a:moveTo>
                  <a:pt x="0" y="0"/>
                </a:moveTo>
                <a:lnTo>
                  <a:pt x="8145351" y="0"/>
                </a:lnTo>
                <a:lnTo>
                  <a:pt x="8145351" y="5470594"/>
                </a:lnTo>
                <a:lnTo>
                  <a:pt x="0" y="54705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81842" y="1295298"/>
            <a:ext cx="7123220" cy="1066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30"/>
              </a:lnSpc>
            </a:pPr>
            <a:r>
              <a:rPr lang="en-US" sz="7000">
                <a:solidFill>
                  <a:srgbClr val="000000"/>
                </a:solidFill>
                <a:latin typeface="Aileron Bold"/>
              </a:rPr>
              <a:t>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75780" y="82282"/>
            <a:ext cx="5151817" cy="1066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30"/>
              </a:lnSpc>
            </a:pPr>
            <a:r>
              <a:rPr lang="en-US" sz="7000">
                <a:solidFill>
                  <a:srgbClr val="D00D11"/>
                </a:solidFill>
                <a:latin typeface="Aileron Heavy"/>
              </a:rPr>
              <a:t>GTSRB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3519" y="3827780"/>
            <a:ext cx="3229065" cy="256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oboto Bold"/>
              </a:rPr>
              <a:t>Images: 51,839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Roboto"/>
              </a:rPr>
              <a:t>Train: 39,209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Roboto"/>
              </a:rPr>
              <a:t>Test: 12,630</a:t>
            </a:r>
          </a:p>
          <a:p>
            <a:pPr>
              <a:lnSpc>
                <a:spcPts val="4060"/>
              </a:lnSpc>
            </a:pP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oboto Bold"/>
              </a:rPr>
              <a:t>Classes: 43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3519" y="2808503"/>
            <a:ext cx="11197765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57">
                <a:solidFill>
                  <a:srgbClr val="000000"/>
                </a:solidFill>
                <a:latin typeface="Roboto Bold"/>
              </a:rPr>
              <a:t>Dataset: </a:t>
            </a:r>
            <a:r>
              <a:rPr lang="en-US" sz="2899" spc="57">
                <a:solidFill>
                  <a:srgbClr val="000000"/>
                </a:solidFill>
                <a:latin typeface="Roboto"/>
              </a:rPr>
              <a:t>German Traffic Sign Recognition Benchmark (GTSRB)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3519" y="6554470"/>
            <a:ext cx="7660823" cy="103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1971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Roboto"/>
              </a:rPr>
              <a:t>Large, lifelike database</a:t>
            </a:r>
          </a:p>
          <a:p>
            <a:pPr algn="just">
              <a:lnSpc>
                <a:spcPts val="1971"/>
              </a:lnSpc>
            </a:pPr>
          </a:p>
          <a:p>
            <a:pPr algn="just" marL="582930" indent="-291465" lvl="1">
              <a:lnSpc>
                <a:spcPts val="1971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Roboto"/>
              </a:rPr>
              <a:t>Reliable ground-truth data </a:t>
            </a:r>
          </a:p>
          <a:p>
            <a:pPr algn="just">
              <a:lnSpc>
                <a:spcPts val="197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152756" cy="3015783"/>
          </a:xfrm>
          <a:custGeom>
            <a:avLst/>
            <a:gdLst/>
            <a:ahLst/>
            <a:cxnLst/>
            <a:rect r="r" b="b" t="t" l="l"/>
            <a:pathLst>
              <a:path h="3015783" w="5152756">
                <a:moveTo>
                  <a:pt x="0" y="0"/>
                </a:moveTo>
                <a:lnTo>
                  <a:pt x="5152756" y="0"/>
                </a:lnTo>
                <a:lnTo>
                  <a:pt x="5152756" y="3015783"/>
                </a:lnTo>
                <a:lnTo>
                  <a:pt x="0" y="301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33" r="-21238" b="-147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015783"/>
            <a:ext cx="3059579" cy="7271217"/>
          </a:xfrm>
          <a:custGeom>
            <a:avLst/>
            <a:gdLst/>
            <a:ahLst/>
            <a:cxnLst/>
            <a:rect r="r" b="b" t="t" l="l"/>
            <a:pathLst>
              <a:path h="7271217" w="3059579">
                <a:moveTo>
                  <a:pt x="0" y="0"/>
                </a:moveTo>
                <a:lnTo>
                  <a:pt x="3059579" y="0"/>
                </a:lnTo>
                <a:lnTo>
                  <a:pt x="3059579" y="7271217"/>
                </a:lnTo>
                <a:lnTo>
                  <a:pt x="0" y="7271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274" t="-50105" r="-6611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71296" y="3972820"/>
            <a:ext cx="104529" cy="6314180"/>
            <a:chOff x="0" y="0"/>
            <a:chExt cx="152400" cy="92058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00" cy="9205836"/>
            </a:xfrm>
            <a:custGeom>
              <a:avLst/>
              <a:gdLst/>
              <a:ahLst/>
              <a:cxnLst/>
              <a:rect r="r" b="b" t="t" l="l"/>
              <a:pathLst>
                <a:path h="9205836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9205836"/>
                  </a:lnTo>
                  <a:lnTo>
                    <a:pt x="0" y="92058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4062535" y="-141980"/>
            <a:ext cx="104529" cy="8229600"/>
            <a:chOff x="0" y="0"/>
            <a:chExt cx="152400" cy="119984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2400" cy="11998446"/>
            </a:xfrm>
            <a:custGeom>
              <a:avLst/>
              <a:gdLst/>
              <a:ahLst/>
              <a:cxnLst/>
              <a:rect r="r" b="b" t="t" l="l"/>
              <a:pathLst>
                <a:path h="11998446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1998446"/>
                  </a:lnTo>
                  <a:lnTo>
                    <a:pt x="0" y="119984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454938" y="7440748"/>
            <a:ext cx="5392087" cy="1322831"/>
            <a:chOff x="0" y="0"/>
            <a:chExt cx="7977633" cy="19571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77633" cy="1957138"/>
            </a:xfrm>
            <a:custGeom>
              <a:avLst/>
              <a:gdLst/>
              <a:ahLst/>
              <a:cxnLst/>
              <a:rect r="r" b="b" t="t" l="l"/>
              <a:pathLst>
                <a:path h="1957138" w="7977633">
                  <a:moveTo>
                    <a:pt x="0" y="0"/>
                  </a:moveTo>
                  <a:lnTo>
                    <a:pt x="7977633" y="0"/>
                  </a:lnTo>
                  <a:lnTo>
                    <a:pt x="7977633" y="1957138"/>
                  </a:lnTo>
                  <a:lnTo>
                    <a:pt x="0" y="1957138"/>
                  </a:ln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AutoShape 10" id="10"/>
          <p:cNvSpPr/>
          <p:nvPr/>
        </p:nvSpPr>
        <p:spPr>
          <a:xfrm flipV="true">
            <a:off x="4454907" y="7422501"/>
            <a:ext cx="5392087" cy="8722"/>
          </a:xfrm>
          <a:prstGeom prst="line">
            <a:avLst/>
          </a:prstGeom>
          <a:ln cap="flat" w="19050">
            <a:solidFill>
              <a:srgbClr val="09090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4454892" y="8773104"/>
            <a:ext cx="5392087" cy="8722"/>
          </a:xfrm>
          <a:prstGeom prst="line">
            <a:avLst/>
          </a:prstGeom>
          <a:ln cap="flat" w="19050">
            <a:solidFill>
              <a:srgbClr val="09090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2602387" y="6075688"/>
            <a:ext cx="14288" cy="2166878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714409" y="7899854"/>
            <a:ext cx="445220" cy="445220"/>
          </a:xfrm>
          <a:custGeom>
            <a:avLst/>
            <a:gdLst/>
            <a:ahLst/>
            <a:cxnLst/>
            <a:rect r="r" b="b" t="t" l="l"/>
            <a:pathLst>
              <a:path h="445220" w="445220">
                <a:moveTo>
                  <a:pt x="0" y="0"/>
                </a:moveTo>
                <a:lnTo>
                  <a:pt x="445220" y="0"/>
                </a:lnTo>
                <a:lnTo>
                  <a:pt x="445220" y="445219"/>
                </a:lnTo>
                <a:lnTo>
                  <a:pt x="0" y="445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4025085"/>
            <a:ext cx="3812477" cy="6261915"/>
          </a:xfrm>
          <a:custGeom>
            <a:avLst/>
            <a:gdLst/>
            <a:ahLst/>
            <a:cxnLst/>
            <a:rect r="r" b="b" t="t" l="l"/>
            <a:pathLst>
              <a:path h="6261915" w="3812477">
                <a:moveTo>
                  <a:pt x="0" y="0"/>
                </a:moveTo>
                <a:lnTo>
                  <a:pt x="3812477" y="0"/>
                </a:lnTo>
                <a:lnTo>
                  <a:pt x="3812477" y="6261915"/>
                </a:lnTo>
                <a:lnTo>
                  <a:pt x="0" y="6261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206" t="0" r="-31041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72357" y="-194689"/>
            <a:ext cx="5425113" cy="4115245"/>
          </a:xfrm>
          <a:custGeom>
            <a:avLst/>
            <a:gdLst/>
            <a:ahLst/>
            <a:cxnLst/>
            <a:rect r="r" b="b" t="t" l="l"/>
            <a:pathLst>
              <a:path h="4115245" w="5425113">
                <a:moveTo>
                  <a:pt x="0" y="0"/>
                </a:moveTo>
                <a:lnTo>
                  <a:pt x="5425113" y="0"/>
                </a:lnTo>
                <a:lnTo>
                  <a:pt x="5425113" y="4115244"/>
                </a:lnTo>
                <a:lnTo>
                  <a:pt x="0" y="4115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182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27539" y="414483"/>
            <a:ext cx="770558" cy="773459"/>
          </a:xfrm>
          <a:custGeom>
            <a:avLst/>
            <a:gdLst/>
            <a:ahLst/>
            <a:cxnLst/>
            <a:rect r="r" b="b" t="t" l="l"/>
            <a:pathLst>
              <a:path h="773459" w="770558">
                <a:moveTo>
                  <a:pt x="0" y="0"/>
                </a:moveTo>
                <a:lnTo>
                  <a:pt x="770559" y="0"/>
                </a:lnTo>
                <a:lnTo>
                  <a:pt x="770559" y="773459"/>
                </a:lnTo>
                <a:lnTo>
                  <a:pt x="0" y="7734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405827" y="801213"/>
            <a:ext cx="8934352" cy="212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30"/>
              </a:lnSpc>
            </a:pPr>
            <a:r>
              <a:rPr lang="en-US" sz="7000">
                <a:solidFill>
                  <a:srgbClr val="090909"/>
                </a:solidFill>
                <a:latin typeface="Aileron Heavy"/>
              </a:rPr>
              <a:t>EXPLORATORY DATA  ANALYSIS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05827" y="3387725"/>
            <a:ext cx="8568860" cy="376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48">
                <a:solidFill>
                  <a:srgbClr val="000000"/>
                </a:solidFill>
                <a:latin typeface="Roboto"/>
              </a:rPr>
              <a:t>Inconsistency in data organization </a:t>
            </a:r>
          </a:p>
          <a:p>
            <a:pPr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 spc="48">
                <a:solidFill>
                  <a:srgbClr val="000000"/>
                </a:solidFill>
                <a:latin typeface="Roboto"/>
              </a:rPr>
              <a:t>Create classes for the testing Dataset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48">
                <a:solidFill>
                  <a:srgbClr val="000000"/>
                </a:solidFill>
                <a:latin typeface="Roboto"/>
              </a:rPr>
              <a:t>Variation in Image Resolutions</a:t>
            </a:r>
          </a:p>
          <a:p>
            <a:pPr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 spc="48">
                <a:solidFill>
                  <a:srgbClr val="000000"/>
                </a:solidFill>
                <a:latin typeface="Roboto"/>
              </a:rPr>
              <a:t>Calculate the average resolution 56x56 as a baseline 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48">
                <a:solidFill>
                  <a:srgbClr val="000000"/>
                </a:solidFill>
                <a:latin typeface="Roboto"/>
              </a:rPr>
              <a:t>Imbalanced Classes </a:t>
            </a:r>
          </a:p>
          <a:p>
            <a:pPr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 spc="48">
                <a:solidFill>
                  <a:srgbClr val="000000"/>
                </a:solidFill>
                <a:latin typeface="Roboto"/>
              </a:rPr>
              <a:t>Calculate the Weights per Class</a:t>
            </a:r>
          </a:p>
          <a:p>
            <a:pPr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 spc="48">
                <a:solidFill>
                  <a:srgbClr val="000000"/>
                </a:solidFill>
                <a:latin typeface="Roboto"/>
              </a:rPr>
              <a:t>BCEWithLogitsLoss function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3835" y="8060113"/>
            <a:ext cx="3238357" cy="437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09"/>
              </a:lnSpc>
            </a:pPr>
            <a:r>
              <a:rPr lang="en-US" sz="1220" spc="24">
                <a:solidFill>
                  <a:srgbClr val="FFFFFF"/>
                </a:solidFill>
                <a:latin typeface="Roboto"/>
              </a:rPr>
              <a:t>Combines Sigmoid layer and BCELoss in one single class (</a:t>
            </a:r>
            <a:r>
              <a:rPr lang="en-US" sz="1220" spc="24">
                <a:solidFill>
                  <a:srgbClr val="FFFFFF"/>
                </a:solidFill>
                <a:latin typeface="Roboto Medium"/>
              </a:rPr>
              <a:t>log-sum-exp trick)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86399" y="7715497"/>
            <a:ext cx="3173228" cy="28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22"/>
              </a:lnSpc>
            </a:pPr>
            <a:r>
              <a:rPr lang="en-US" sz="1587" spc="31">
                <a:solidFill>
                  <a:srgbClr val="FFFFFF"/>
                </a:solidFill>
                <a:latin typeface="Roboto Bold"/>
              </a:rPr>
              <a:t>BCEWithLogitsLoss function</a:t>
            </a:r>
            <a:r>
              <a:rPr lang="en-US" sz="1587" spc="31">
                <a:solidFill>
                  <a:srgbClr val="FFFFFF"/>
                </a:solidFill>
                <a:latin typeface="Roboto Bold"/>
              </a:rPr>
              <a:t> 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38455" y="5721569"/>
            <a:ext cx="6392338" cy="47458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18535" y="0"/>
            <a:ext cx="4469465" cy="5694778"/>
            <a:chOff x="0" y="0"/>
            <a:chExt cx="4036849" cy="5143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36849" cy="5143559"/>
            </a:xfrm>
            <a:custGeom>
              <a:avLst/>
              <a:gdLst/>
              <a:ahLst/>
              <a:cxnLst/>
              <a:rect r="r" b="b" t="t" l="l"/>
              <a:pathLst>
                <a:path h="5143559" w="4036849">
                  <a:moveTo>
                    <a:pt x="0" y="0"/>
                  </a:moveTo>
                  <a:lnTo>
                    <a:pt x="4036849" y="0"/>
                  </a:lnTo>
                  <a:lnTo>
                    <a:pt x="4036849" y="5143559"/>
                  </a:lnTo>
                  <a:lnTo>
                    <a:pt x="0" y="5143559"/>
                  </a:ln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266723" y="1300060"/>
            <a:ext cx="1781199" cy="0"/>
          </a:xfrm>
          <a:prstGeom prst="line">
            <a:avLst/>
          </a:prstGeom>
          <a:ln cap="flat" w="38100">
            <a:solidFill>
              <a:srgbClr val="D00D1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00125" y="1028700"/>
            <a:ext cx="533196" cy="53319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6149" y="1074724"/>
            <a:ext cx="441148" cy="44114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0179" y="1108754"/>
            <a:ext cx="373089" cy="37308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19873" y="1148448"/>
            <a:ext cx="293699" cy="2936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AutoShape 13" id="13"/>
          <p:cNvSpPr/>
          <p:nvPr/>
        </p:nvSpPr>
        <p:spPr>
          <a:xfrm rot="0">
            <a:off x="13818535" y="1000125"/>
            <a:ext cx="344076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5400000">
            <a:off x="14897686" y="3333164"/>
            <a:ext cx="469465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028762" y="7411565"/>
            <a:ext cx="5392087" cy="1322831"/>
            <a:chOff x="0" y="0"/>
            <a:chExt cx="7977633" cy="19571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77633" cy="1957138"/>
            </a:xfrm>
            <a:custGeom>
              <a:avLst/>
              <a:gdLst/>
              <a:ahLst/>
              <a:cxnLst/>
              <a:rect r="r" b="b" t="t" l="l"/>
              <a:pathLst>
                <a:path h="1957138" w="7977633">
                  <a:moveTo>
                    <a:pt x="0" y="0"/>
                  </a:moveTo>
                  <a:lnTo>
                    <a:pt x="7977633" y="0"/>
                  </a:lnTo>
                  <a:lnTo>
                    <a:pt x="7977633" y="1957138"/>
                  </a:lnTo>
                  <a:lnTo>
                    <a:pt x="0" y="1957138"/>
                  </a:ln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AutoShape 17" id="17"/>
          <p:cNvSpPr/>
          <p:nvPr/>
        </p:nvSpPr>
        <p:spPr>
          <a:xfrm flipV="true">
            <a:off x="1028715" y="8743921"/>
            <a:ext cx="5392087" cy="8722"/>
          </a:xfrm>
          <a:prstGeom prst="line">
            <a:avLst/>
          </a:prstGeom>
          <a:ln cap="flat" w="19050">
            <a:solidFill>
              <a:srgbClr val="09090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0734593" y="1028700"/>
            <a:ext cx="6510420" cy="7991922"/>
          </a:xfrm>
          <a:custGeom>
            <a:avLst/>
            <a:gdLst/>
            <a:ahLst/>
            <a:cxnLst/>
            <a:rect r="r" b="b" t="t" l="l"/>
            <a:pathLst>
              <a:path h="7991922" w="6510420">
                <a:moveTo>
                  <a:pt x="0" y="0"/>
                </a:moveTo>
                <a:lnTo>
                  <a:pt x="6510419" y="0"/>
                </a:lnTo>
                <a:lnTo>
                  <a:pt x="6510419" y="7991922"/>
                </a:lnTo>
                <a:lnTo>
                  <a:pt x="0" y="799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570" t="0" r="-54195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92655" y="3841032"/>
            <a:ext cx="6727091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Baseline model </a:t>
            </a:r>
          </a:p>
          <a:p>
            <a:pPr>
              <a:lnSpc>
                <a:spcPts val="3500"/>
              </a:lnSpc>
            </a:pP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Converted Images to grayscale, 32x32 resolution</a:t>
            </a:r>
          </a:p>
          <a:p>
            <a:pPr>
              <a:lnSpc>
                <a:spcPts val="3500"/>
              </a:lnSpc>
            </a:pP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Utilized Radial Basis Function (RBF) </a:t>
            </a:r>
          </a:p>
          <a:p>
            <a:pPr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Handling non-linearity relationships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92655" y="1868000"/>
            <a:ext cx="7090861" cy="120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01"/>
              </a:lnSpc>
            </a:pPr>
            <a:r>
              <a:rPr lang="en-US" sz="7900">
                <a:solidFill>
                  <a:srgbClr val="000000"/>
                </a:solidFill>
                <a:latin typeface="Aileron Heavy"/>
              </a:rPr>
              <a:t>SVM - </a:t>
            </a:r>
            <a:r>
              <a:rPr lang="en-US" sz="7900">
                <a:solidFill>
                  <a:srgbClr val="000000"/>
                </a:solidFill>
                <a:latin typeface="Aileron"/>
              </a:rPr>
              <a:t>baseline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8972" y="7805357"/>
            <a:ext cx="4231666" cy="46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9"/>
              </a:lnSpc>
            </a:pPr>
            <a:r>
              <a:rPr lang="en-US" sz="2671" spc="53">
                <a:solidFill>
                  <a:srgbClr val="FFFFFF"/>
                </a:solidFill>
                <a:latin typeface="Roboto Bold"/>
              </a:rPr>
              <a:t>Validation Accuracy : 86%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18535" y="0"/>
            <a:ext cx="4469465" cy="5694778"/>
            <a:chOff x="0" y="0"/>
            <a:chExt cx="4036849" cy="5143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36849" cy="5143559"/>
            </a:xfrm>
            <a:custGeom>
              <a:avLst/>
              <a:gdLst/>
              <a:ahLst/>
              <a:cxnLst/>
              <a:rect r="r" b="b" t="t" l="l"/>
              <a:pathLst>
                <a:path h="5143559" w="4036849">
                  <a:moveTo>
                    <a:pt x="0" y="0"/>
                  </a:moveTo>
                  <a:lnTo>
                    <a:pt x="4036849" y="0"/>
                  </a:lnTo>
                  <a:lnTo>
                    <a:pt x="4036849" y="5143559"/>
                  </a:lnTo>
                  <a:lnTo>
                    <a:pt x="0" y="5143559"/>
                  </a:ln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266723" y="1300060"/>
            <a:ext cx="1781199" cy="0"/>
          </a:xfrm>
          <a:prstGeom prst="line">
            <a:avLst/>
          </a:prstGeom>
          <a:ln cap="flat" w="38100">
            <a:solidFill>
              <a:srgbClr val="D00D1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00125" y="1028700"/>
            <a:ext cx="533196" cy="53319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6149" y="1074724"/>
            <a:ext cx="441148" cy="44114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0179" y="1108754"/>
            <a:ext cx="373089" cy="37308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19873" y="1148448"/>
            <a:ext cx="293699" cy="2936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122476" y="7610016"/>
            <a:ext cx="5392087" cy="1322831"/>
            <a:chOff x="0" y="0"/>
            <a:chExt cx="7977633" cy="19571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77633" cy="1957138"/>
            </a:xfrm>
            <a:custGeom>
              <a:avLst/>
              <a:gdLst/>
              <a:ahLst/>
              <a:cxnLst/>
              <a:rect r="r" b="b" t="t" l="l"/>
              <a:pathLst>
                <a:path h="1957138" w="7977633">
                  <a:moveTo>
                    <a:pt x="0" y="0"/>
                  </a:moveTo>
                  <a:lnTo>
                    <a:pt x="7977633" y="0"/>
                  </a:lnTo>
                  <a:lnTo>
                    <a:pt x="7977633" y="1957138"/>
                  </a:lnTo>
                  <a:lnTo>
                    <a:pt x="0" y="1957138"/>
                  </a:ln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AutoShape 15" id="15"/>
          <p:cNvSpPr/>
          <p:nvPr/>
        </p:nvSpPr>
        <p:spPr>
          <a:xfrm flipV="true">
            <a:off x="11122492" y="8942371"/>
            <a:ext cx="5392087" cy="8722"/>
          </a:xfrm>
          <a:prstGeom prst="line">
            <a:avLst/>
          </a:prstGeom>
          <a:ln cap="flat" w="19050">
            <a:solidFill>
              <a:srgbClr val="09090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8774982" y="875690"/>
            <a:ext cx="9209107" cy="5433373"/>
          </a:xfrm>
          <a:custGeom>
            <a:avLst/>
            <a:gdLst/>
            <a:ahLst/>
            <a:cxnLst/>
            <a:rect r="r" b="b" t="t" l="l"/>
            <a:pathLst>
              <a:path h="5433373" w="9209107">
                <a:moveTo>
                  <a:pt x="0" y="0"/>
                </a:moveTo>
                <a:lnTo>
                  <a:pt x="9209108" y="0"/>
                </a:lnTo>
                <a:lnTo>
                  <a:pt x="9209108" y="5433373"/>
                </a:lnTo>
                <a:lnTo>
                  <a:pt x="0" y="5433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92655" y="3316308"/>
            <a:ext cx="7090861" cy="717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48">
                <a:solidFill>
                  <a:srgbClr val="000000"/>
                </a:solidFill>
                <a:latin typeface="Roboto"/>
              </a:rPr>
              <a:t>Random Search to tune the hyperparameters</a:t>
            </a:r>
          </a:p>
          <a:p>
            <a:pPr>
              <a:lnSpc>
                <a:spcPts val="3360"/>
              </a:lnSpc>
            </a:pP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48">
                <a:solidFill>
                  <a:srgbClr val="000000"/>
                </a:solidFill>
                <a:latin typeface="Roboto"/>
              </a:rPr>
              <a:t>Images normalized and re-sized to 16x16</a:t>
            </a:r>
          </a:p>
          <a:p>
            <a:pPr>
              <a:lnSpc>
                <a:spcPts val="3360"/>
              </a:lnSpc>
            </a:pP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48">
                <a:solidFill>
                  <a:srgbClr val="000000"/>
                </a:solidFill>
                <a:latin typeface="Roboto"/>
              </a:rPr>
              <a:t>Dynamic number/size of hidden layers </a:t>
            </a:r>
          </a:p>
          <a:p>
            <a:pPr>
              <a:lnSpc>
                <a:spcPts val="3080"/>
              </a:lnSpc>
            </a:pPr>
          </a:p>
          <a:p>
            <a:pPr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Configurations: 9 | Epochs: 15</a:t>
            </a:r>
          </a:p>
          <a:p>
            <a:pPr>
              <a:lnSpc>
                <a:spcPts val="3080"/>
              </a:lnSpc>
            </a:pPr>
          </a:p>
          <a:p>
            <a:pPr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Hyperparameter tested: </a:t>
            </a:r>
          </a:p>
          <a:p>
            <a:pPr marL="949965" indent="-316655" lvl="2">
              <a:lnSpc>
                <a:spcPts val="3080"/>
              </a:lnSpc>
              <a:buFont typeface="Arial"/>
              <a:buChar char="⚬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Learning Rate </a:t>
            </a:r>
          </a:p>
          <a:p>
            <a:pPr marL="949965" indent="-316655" lvl="2">
              <a:lnSpc>
                <a:spcPts val="3080"/>
              </a:lnSpc>
              <a:buFont typeface="Arial"/>
              <a:buChar char="⚬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Batch Size </a:t>
            </a:r>
          </a:p>
          <a:p>
            <a:pPr marL="949965" indent="-316655" lvl="2">
              <a:lnSpc>
                <a:spcPts val="3080"/>
              </a:lnSpc>
              <a:buFont typeface="Arial"/>
              <a:buChar char="⚬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Data Augmentation </a:t>
            </a:r>
          </a:p>
          <a:p>
            <a:pPr marL="949965" indent="-316655" lvl="2">
              <a:lnSpc>
                <a:spcPts val="3080"/>
              </a:lnSpc>
              <a:buFont typeface="Arial"/>
              <a:buChar char="⚬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Batch Normalization </a:t>
            </a:r>
          </a:p>
          <a:p>
            <a:pPr marL="949965" indent="-316655" lvl="2">
              <a:lnSpc>
                <a:spcPts val="3080"/>
              </a:lnSpc>
              <a:buFont typeface="Arial"/>
              <a:buChar char="⚬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Dropout Rate </a:t>
            </a:r>
          </a:p>
          <a:p>
            <a:pPr marL="949965" indent="-316655" lvl="2">
              <a:lnSpc>
                <a:spcPts val="3080"/>
              </a:lnSpc>
              <a:buFont typeface="Arial"/>
              <a:buChar char="⚬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Weight Decay 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92655" y="1868000"/>
            <a:ext cx="7090861" cy="120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01"/>
              </a:lnSpc>
            </a:pPr>
            <a:r>
              <a:rPr lang="en-US" sz="7900">
                <a:solidFill>
                  <a:srgbClr val="000000"/>
                </a:solidFill>
                <a:latin typeface="Aileron Heavy"/>
              </a:rPr>
              <a:t>MLP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02687" y="8003807"/>
            <a:ext cx="4231666" cy="46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9"/>
              </a:lnSpc>
            </a:pPr>
            <a:r>
              <a:rPr lang="en-US" sz="2671" spc="53">
                <a:solidFill>
                  <a:srgbClr val="FFFFFF"/>
                </a:solidFill>
                <a:latin typeface="Roboto Bold"/>
              </a:rPr>
              <a:t>Validation Accuracy : 82%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2000" y="0"/>
            <a:ext cx="4236000" cy="5694778"/>
            <a:chOff x="0" y="0"/>
            <a:chExt cx="3825982" cy="5143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5982" cy="5143559"/>
            </a:xfrm>
            <a:custGeom>
              <a:avLst/>
              <a:gdLst/>
              <a:ahLst/>
              <a:cxnLst/>
              <a:rect r="r" b="b" t="t" l="l"/>
              <a:pathLst>
                <a:path h="5143559" w="3825982">
                  <a:moveTo>
                    <a:pt x="0" y="0"/>
                  </a:moveTo>
                  <a:lnTo>
                    <a:pt x="3825982" y="0"/>
                  </a:lnTo>
                  <a:lnTo>
                    <a:pt x="3825982" y="5143559"/>
                  </a:lnTo>
                  <a:lnTo>
                    <a:pt x="0" y="5143559"/>
                  </a:ln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266723" y="1300060"/>
            <a:ext cx="1781199" cy="0"/>
          </a:xfrm>
          <a:prstGeom prst="line">
            <a:avLst/>
          </a:prstGeom>
          <a:ln cap="flat" w="38100">
            <a:solidFill>
              <a:srgbClr val="D00D1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00125" y="1028700"/>
            <a:ext cx="533196" cy="53319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6149" y="1074724"/>
            <a:ext cx="441148" cy="44114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0179" y="1108754"/>
            <a:ext cx="373089" cy="37308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19873" y="1148448"/>
            <a:ext cx="293699" cy="2936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92717" y="6768101"/>
            <a:ext cx="5392087" cy="1322831"/>
            <a:chOff x="0" y="0"/>
            <a:chExt cx="7977633" cy="19571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77633" cy="1957138"/>
            </a:xfrm>
            <a:custGeom>
              <a:avLst/>
              <a:gdLst/>
              <a:ahLst/>
              <a:cxnLst/>
              <a:rect r="r" b="b" t="t" l="l"/>
              <a:pathLst>
                <a:path h="1957138" w="7977633">
                  <a:moveTo>
                    <a:pt x="0" y="0"/>
                  </a:moveTo>
                  <a:lnTo>
                    <a:pt x="7977633" y="0"/>
                  </a:lnTo>
                  <a:lnTo>
                    <a:pt x="7977633" y="1957138"/>
                  </a:lnTo>
                  <a:lnTo>
                    <a:pt x="0" y="1957138"/>
                  </a:ln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AutoShape 15" id="15"/>
          <p:cNvSpPr/>
          <p:nvPr/>
        </p:nvSpPr>
        <p:spPr>
          <a:xfrm flipV="true">
            <a:off x="792670" y="8100457"/>
            <a:ext cx="5392087" cy="872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792717" y="8320705"/>
            <a:ext cx="5392087" cy="1322831"/>
            <a:chOff x="0" y="0"/>
            <a:chExt cx="7977633" cy="19571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77633" cy="1957138"/>
            </a:xfrm>
            <a:custGeom>
              <a:avLst/>
              <a:gdLst/>
              <a:ahLst/>
              <a:cxnLst/>
              <a:rect r="r" b="b" t="t" l="l"/>
              <a:pathLst>
                <a:path h="1957138" w="7977633">
                  <a:moveTo>
                    <a:pt x="0" y="0"/>
                  </a:moveTo>
                  <a:lnTo>
                    <a:pt x="7977633" y="0"/>
                  </a:lnTo>
                  <a:lnTo>
                    <a:pt x="7977633" y="1957138"/>
                  </a:lnTo>
                  <a:lnTo>
                    <a:pt x="0" y="1957138"/>
                  </a:ln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7883516" y="4568146"/>
            <a:ext cx="9667409" cy="5075390"/>
          </a:xfrm>
          <a:custGeom>
            <a:avLst/>
            <a:gdLst/>
            <a:ahLst/>
            <a:cxnLst/>
            <a:rect r="r" b="b" t="t" l="l"/>
            <a:pathLst>
              <a:path h="5075390" w="9667409">
                <a:moveTo>
                  <a:pt x="0" y="0"/>
                </a:moveTo>
                <a:lnTo>
                  <a:pt x="9667408" y="0"/>
                </a:lnTo>
                <a:lnTo>
                  <a:pt x="9667408" y="5075390"/>
                </a:lnTo>
                <a:lnTo>
                  <a:pt x="0" y="5075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ysDot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5273561" y="412072"/>
            <a:ext cx="8544974" cy="369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Implement 5 convolution layers</a:t>
            </a:r>
          </a:p>
          <a:p>
            <a:pPr marL="1079502" indent="-359834" lvl="2">
              <a:lnSpc>
                <a:spcPts val="4250"/>
              </a:lnSpc>
              <a:buFont typeface="Arial"/>
              <a:buChar char="⚬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varying channels (64, 192, 384, 256) and kernel sizes of 3x3</a:t>
            </a:r>
          </a:p>
          <a:p>
            <a:pPr marL="1079502" indent="-359834" lvl="2">
              <a:lnSpc>
                <a:spcPts val="4250"/>
              </a:lnSpc>
              <a:buFont typeface="Arial"/>
              <a:buChar char="⚬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combinations of convolution, batch normalization, ReLU activation, and dropout</a:t>
            </a:r>
          </a:p>
          <a:p>
            <a:pPr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Implement 3 Max Pooling layers with kernel_size of 2</a:t>
            </a:r>
          </a:p>
          <a:p>
            <a:pPr>
              <a:lnSpc>
                <a:spcPts val="425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92655" y="1868000"/>
            <a:ext cx="7090861" cy="120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01"/>
              </a:lnSpc>
            </a:pPr>
            <a:r>
              <a:rPr lang="en-US" sz="7900">
                <a:solidFill>
                  <a:srgbClr val="000000"/>
                </a:solidFill>
                <a:latin typeface="Aileron Heavy"/>
              </a:rPr>
              <a:t>CNN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0125" y="7160373"/>
            <a:ext cx="4887481" cy="46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 spc="53">
                <a:solidFill>
                  <a:srgbClr val="FFFFFF"/>
                </a:solidFill>
                <a:latin typeface="Roboto Bold"/>
              </a:rPr>
              <a:t>Validation Accuracy : 98.7%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4996" y="8716009"/>
            <a:ext cx="4887527" cy="46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 spc="53">
                <a:solidFill>
                  <a:srgbClr val="FFFFFF"/>
                </a:solidFill>
                <a:latin typeface="Roboto Bold"/>
              </a:rPr>
              <a:t>Testing Accuracy: 93.6%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2655" y="3935145"/>
            <a:ext cx="5825244" cy="316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0"/>
              </a:lnSpc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Hypermeter Testing:</a:t>
            </a:r>
          </a:p>
          <a:p>
            <a:pPr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Epochs</a:t>
            </a:r>
          </a:p>
          <a:p>
            <a:pPr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Batch size</a:t>
            </a:r>
          </a:p>
          <a:p>
            <a:pPr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Parameters inside Early_Stopping</a:t>
            </a:r>
          </a:p>
          <a:p>
            <a:pPr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Data Augmentation &amp; Balance</a:t>
            </a:r>
          </a:p>
          <a:p>
            <a:pPr>
              <a:lnSpc>
                <a:spcPts val="425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22817" y="0"/>
            <a:ext cx="4265183" cy="5694778"/>
            <a:chOff x="0" y="0"/>
            <a:chExt cx="3852340" cy="5143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52340" cy="5143559"/>
            </a:xfrm>
            <a:custGeom>
              <a:avLst/>
              <a:gdLst/>
              <a:ahLst/>
              <a:cxnLst/>
              <a:rect r="r" b="b" t="t" l="l"/>
              <a:pathLst>
                <a:path h="5143559" w="3852340">
                  <a:moveTo>
                    <a:pt x="0" y="0"/>
                  </a:moveTo>
                  <a:lnTo>
                    <a:pt x="3852340" y="0"/>
                  </a:lnTo>
                  <a:lnTo>
                    <a:pt x="3852340" y="5143559"/>
                  </a:lnTo>
                  <a:lnTo>
                    <a:pt x="0" y="5143559"/>
                  </a:ln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1295298" y="914499"/>
            <a:ext cx="1781199" cy="0"/>
          </a:xfrm>
          <a:prstGeom prst="line">
            <a:avLst/>
          </a:prstGeom>
          <a:ln cap="flat" w="38100">
            <a:solidFill>
              <a:srgbClr val="D00D1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624088"/>
            <a:ext cx="533196" cy="53319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74724" y="670112"/>
            <a:ext cx="441148" cy="44114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08754" y="704142"/>
            <a:ext cx="373089" cy="37308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48448" y="743836"/>
            <a:ext cx="293699" cy="2936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00D11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13818535" y="1051823"/>
            <a:ext cx="344076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1987978" y="1037536"/>
            <a:ext cx="5271322" cy="907155"/>
          </a:xfrm>
          <a:custGeom>
            <a:avLst/>
            <a:gdLst/>
            <a:ahLst/>
            <a:cxnLst/>
            <a:rect r="r" b="b" t="t" l="l"/>
            <a:pathLst>
              <a:path h="907155" w="5271322">
                <a:moveTo>
                  <a:pt x="0" y="0"/>
                </a:moveTo>
                <a:lnTo>
                  <a:pt x="5271322" y="0"/>
                </a:lnTo>
                <a:lnTo>
                  <a:pt x="5271322" y="907154"/>
                </a:lnTo>
                <a:lnTo>
                  <a:pt x="0" y="907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199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59495" y="3159389"/>
            <a:ext cx="8126644" cy="2884457"/>
          </a:xfrm>
          <a:custGeom>
            <a:avLst/>
            <a:gdLst/>
            <a:ahLst/>
            <a:cxnLst/>
            <a:rect r="r" b="b" t="t" l="l"/>
            <a:pathLst>
              <a:path h="2884457" w="8126644">
                <a:moveTo>
                  <a:pt x="0" y="0"/>
                </a:moveTo>
                <a:lnTo>
                  <a:pt x="8126644" y="0"/>
                </a:lnTo>
                <a:lnTo>
                  <a:pt x="8126644" y="2884457"/>
                </a:lnTo>
                <a:lnTo>
                  <a:pt x="0" y="288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2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87476" y="3130550"/>
            <a:ext cx="10310680" cy="612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ResNet-18 is a component of Microsoft's Residual Network Models.</a:t>
            </a:r>
          </a:p>
          <a:p>
            <a:pPr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Trained on more than 1.2 million images.</a:t>
            </a:r>
          </a:p>
          <a:p>
            <a:pPr>
              <a:lnSpc>
                <a:spcPts val="3500"/>
              </a:lnSpc>
            </a:pP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A</a:t>
            </a:r>
            <a:r>
              <a:rPr lang="en-US" sz="2500" spc="50">
                <a:solidFill>
                  <a:srgbClr val="000000"/>
                </a:solidFill>
                <a:latin typeface="Roboto"/>
              </a:rPr>
              <a:t>dapt to different input sizes.</a:t>
            </a:r>
          </a:p>
          <a:p>
            <a:pPr>
              <a:lnSpc>
                <a:spcPts val="3500"/>
              </a:lnSpc>
            </a:pP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Data augmentations </a:t>
            </a:r>
          </a:p>
          <a:p>
            <a:pPr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Horizontal Flip </a:t>
            </a:r>
          </a:p>
          <a:p>
            <a:pPr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Rotations</a:t>
            </a:r>
          </a:p>
          <a:p>
            <a:pPr>
              <a:lnSpc>
                <a:spcPts val="3500"/>
              </a:lnSpc>
            </a:pP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The output layer is unfrozen, with specific parameters:</a:t>
            </a:r>
          </a:p>
          <a:p>
            <a:pPr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Batch Size: 350</a:t>
            </a:r>
          </a:p>
          <a:p>
            <a:pPr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Epochs: 35</a:t>
            </a:r>
          </a:p>
          <a:p>
            <a:pPr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 spc="50">
                <a:solidFill>
                  <a:srgbClr val="000000"/>
                </a:solidFill>
                <a:latin typeface="Roboto"/>
              </a:rPr>
              <a:t>Learning Rate: 0.001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7575" y="1337530"/>
            <a:ext cx="11007797" cy="120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01"/>
              </a:lnSpc>
            </a:pPr>
            <a:r>
              <a:rPr lang="en-US" sz="7900">
                <a:solidFill>
                  <a:srgbClr val="000000"/>
                </a:solidFill>
                <a:latin typeface="Aileron Heavy"/>
              </a:rPr>
              <a:t>ResNet-18 Pretrained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843923" y="6665045"/>
            <a:ext cx="5559433" cy="2593255"/>
            <a:chOff x="0" y="0"/>
            <a:chExt cx="7412577" cy="345767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412577" cy="1646287"/>
              <a:chOff x="0" y="0"/>
              <a:chExt cx="8812219" cy="195713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812219" cy="1957138"/>
              </a:xfrm>
              <a:custGeom>
                <a:avLst/>
                <a:gdLst/>
                <a:ahLst/>
                <a:cxnLst/>
                <a:rect r="r" b="b" t="t" l="l"/>
                <a:pathLst>
                  <a:path h="1957138" w="8812219">
                    <a:moveTo>
                      <a:pt x="0" y="0"/>
                    </a:moveTo>
                    <a:lnTo>
                      <a:pt x="8812219" y="0"/>
                    </a:lnTo>
                    <a:lnTo>
                      <a:pt x="8812219" y="1957138"/>
                    </a:lnTo>
                    <a:lnTo>
                      <a:pt x="0" y="1957138"/>
                    </a:ln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458322" y="527316"/>
              <a:ext cx="6619698" cy="54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0"/>
                </a:lnSpc>
              </a:pPr>
              <a:r>
                <a:rPr lang="en-US" sz="2493" spc="49">
                  <a:solidFill>
                    <a:srgbClr val="FFFFFF"/>
                  </a:solidFill>
                  <a:latin typeface="Roboto Bold"/>
                </a:rPr>
                <a:t>Validation Accuracy : 99.66%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0" y="1811387"/>
              <a:ext cx="7412577" cy="1646287"/>
              <a:chOff x="0" y="0"/>
              <a:chExt cx="8812219" cy="195713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812219" cy="1957138"/>
              </a:xfrm>
              <a:custGeom>
                <a:avLst/>
                <a:gdLst/>
                <a:ahLst/>
                <a:cxnLst/>
                <a:rect r="r" b="b" t="t" l="l"/>
                <a:pathLst>
                  <a:path h="1957138" w="8812219">
                    <a:moveTo>
                      <a:pt x="0" y="0"/>
                    </a:moveTo>
                    <a:lnTo>
                      <a:pt x="8812219" y="0"/>
                    </a:lnTo>
                    <a:lnTo>
                      <a:pt x="8812219" y="1957138"/>
                    </a:lnTo>
                    <a:lnTo>
                      <a:pt x="0" y="1957138"/>
                    </a:ln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797623" y="2336821"/>
              <a:ext cx="5817330" cy="54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0"/>
                </a:lnSpc>
              </a:pPr>
              <a:r>
                <a:rPr lang="en-US" sz="2493" spc="49">
                  <a:solidFill>
                    <a:srgbClr val="FFFFFF"/>
                  </a:solidFill>
                  <a:latin typeface="Roboto Bold"/>
                </a:rPr>
                <a:t>Testing Accuracy : 96%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197"/>
            <a:ext cx="18288000" cy="5258217"/>
          </a:xfrm>
          <a:custGeom>
            <a:avLst/>
            <a:gdLst/>
            <a:ahLst/>
            <a:cxnLst/>
            <a:rect r="r" b="b" t="t" l="l"/>
            <a:pathLst>
              <a:path h="5258217" w="18288000">
                <a:moveTo>
                  <a:pt x="0" y="0"/>
                </a:moveTo>
                <a:lnTo>
                  <a:pt x="18288000" y="0"/>
                </a:lnTo>
                <a:lnTo>
                  <a:pt x="18288000" y="5258217"/>
                </a:lnTo>
                <a:lnTo>
                  <a:pt x="0" y="5258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687" r="0" b="-5868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84029" y="1274249"/>
            <a:ext cx="10147845" cy="3074479"/>
            <a:chOff x="0" y="0"/>
            <a:chExt cx="9386251" cy="28437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86250" cy="2843740"/>
            </a:xfrm>
            <a:custGeom>
              <a:avLst/>
              <a:gdLst/>
              <a:ahLst/>
              <a:cxnLst/>
              <a:rect r="r" b="b" t="t" l="l"/>
              <a:pathLst>
                <a:path h="2843740" w="9386250">
                  <a:moveTo>
                    <a:pt x="0" y="0"/>
                  </a:moveTo>
                  <a:lnTo>
                    <a:pt x="9386250" y="0"/>
                  </a:lnTo>
                  <a:lnTo>
                    <a:pt x="9386250" y="2843740"/>
                  </a:lnTo>
                  <a:lnTo>
                    <a:pt x="0" y="28437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084029" y="1246345"/>
            <a:ext cx="10119941" cy="3074479"/>
          </a:xfrm>
          <a:custGeom>
            <a:avLst/>
            <a:gdLst/>
            <a:ahLst/>
            <a:cxnLst/>
            <a:rect r="r" b="b" t="t" l="l"/>
            <a:pathLst>
              <a:path h="3074479" w="10119941">
                <a:moveTo>
                  <a:pt x="0" y="0"/>
                </a:moveTo>
                <a:lnTo>
                  <a:pt x="10119942" y="0"/>
                </a:lnTo>
                <a:lnTo>
                  <a:pt x="10119942" y="3074479"/>
                </a:lnTo>
                <a:lnTo>
                  <a:pt x="0" y="3074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 l="0" t="-52862" r="0" b="-52862"/>
            </a:stretch>
          </a:blipFill>
        </p:spPr>
      </p:sp>
      <p:sp>
        <p:nvSpPr>
          <p:cNvPr name="AutoShape 7" id="7"/>
          <p:cNvSpPr/>
          <p:nvPr/>
        </p:nvSpPr>
        <p:spPr>
          <a:xfrm rot="5400000">
            <a:off x="2532838" y="2769633"/>
            <a:ext cx="307447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12680683" y="2769633"/>
            <a:ext cx="307447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4056126" y="4320824"/>
            <a:ext cx="1017574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4056126" y="1246345"/>
            <a:ext cx="1017574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324946" y="5732792"/>
            <a:ext cx="585038" cy="585038"/>
          </a:xfrm>
          <a:custGeom>
            <a:avLst/>
            <a:gdLst/>
            <a:ahLst/>
            <a:cxnLst/>
            <a:rect r="r" b="b" t="t" l="l"/>
            <a:pathLst>
              <a:path h="585038" w="585038">
                <a:moveTo>
                  <a:pt x="0" y="0"/>
                </a:moveTo>
                <a:lnTo>
                  <a:pt x="585038" y="0"/>
                </a:lnTo>
                <a:lnTo>
                  <a:pt x="585038" y="585038"/>
                </a:lnTo>
                <a:lnTo>
                  <a:pt x="0" y="585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91444" y="5832647"/>
            <a:ext cx="700664" cy="636728"/>
          </a:xfrm>
          <a:custGeom>
            <a:avLst/>
            <a:gdLst/>
            <a:ahLst/>
            <a:cxnLst/>
            <a:rect r="r" b="b" t="t" l="l"/>
            <a:pathLst>
              <a:path h="636728" w="700664">
                <a:moveTo>
                  <a:pt x="0" y="0"/>
                </a:moveTo>
                <a:lnTo>
                  <a:pt x="700664" y="0"/>
                </a:lnTo>
                <a:lnTo>
                  <a:pt x="700664" y="636728"/>
                </a:lnTo>
                <a:lnTo>
                  <a:pt x="0" y="636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10419" y="5732792"/>
            <a:ext cx="585038" cy="585038"/>
          </a:xfrm>
          <a:custGeom>
            <a:avLst/>
            <a:gdLst/>
            <a:ahLst/>
            <a:cxnLst/>
            <a:rect r="r" b="b" t="t" l="l"/>
            <a:pathLst>
              <a:path h="585038" w="585038">
                <a:moveTo>
                  <a:pt x="0" y="0"/>
                </a:moveTo>
                <a:lnTo>
                  <a:pt x="585038" y="0"/>
                </a:lnTo>
                <a:lnTo>
                  <a:pt x="585038" y="585038"/>
                </a:lnTo>
                <a:lnTo>
                  <a:pt x="0" y="585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76917" y="5817279"/>
            <a:ext cx="700664" cy="636728"/>
          </a:xfrm>
          <a:custGeom>
            <a:avLst/>
            <a:gdLst/>
            <a:ahLst/>
            <a:cxnLst/>
            <a:rect r="r" b="b" t="t" l="l"/>
            <a:pathLst>
              <a:path h="636728" w="700664">
                <a:moveTo>
                  <a:pt x="0" y="0"/>
                </a:moveTo>
                <a:lnTo>
                  <a:pt x="700664" y="0"/>
                </a:lnTo>
                <a:lnTo>
                  <a:pt x="700664" y="636729"/>
                </a:lnTo>
                <a:lnTo>
                  <a:pt x="0" y="636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8527498" y="3775537"/>
            <a:ext cx="123300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4095892" y="5732792"/>
            <a:ext cx="585038" cy="585038"/>
          </a:xfrm>
          <a:custGeom>
            <a:avLst/>
            <a:gdLst/>
            <a:ahLst/>
            <a:cxnLst/>
            <a:rect r="r" b="b" t="t" l="l"/>
            <a:pathLst>
              <a:path h="585038" w="585038">
                <a:moveTo>
                  <a:pt x="0" y="0"/>
                </a:moveTo>
                <a:lnTo>
                  <a:pt x="585038" y="0"/>
                </a:lnTo>
                <a:lnTo>
                  <a:pt x="585038" y="585038"/>
                </a:lnTo>
                <a:lnTo>
                  <a:pt x="0" y="585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26326" y="5832647"/>
            <a:ext cx="636728" cy="636728"/>
          </a:xfrm>
          <a:custGeom>
            <a:avLst/>
            <a:gdLst/>
            <a:ahLst/>
            <a:cxnLst/>
            <a:rect r="r" b="b" t="t" l="l"/>
            <a:pathLst>
              <a:path h="636728" w="636728">
                <a:moveTo>
                  <a:pt x="0" y="0"/>
                </a:moveTo>
                <a:lnTo>
                  <a:pt x="636728" y="0"/>
                </a:lnTo>
                <a:lnTo>
                  <a:pt x="636728" y="636728"/>
                </a:lnTo>
                <a:lnTo>
                  <a:pt x="0" y="63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016908" y="1693291"/>
            <a:ext cx="8254183" cy="84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6"/>
              </a:lnSpc>
            </a:pPr>
            <a:r>
              <a:rPr lang="en-US" sz="5601">
                <a:solidFill>
                  <a:srgbClr val="FFFFFF"/>
                </a:solidFill>
                <a:latin typeface="Aileron Bold"/>
              </a:rPr>
              <a:t>INTERESTING FINDINGS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16908" y="2921034"/>
            <a:ext cx="8254183" cy="61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1"/>
              </a:lnSpc>
            </a:pPr>
            <a:r>
              <a:rPr lang="en-US" sz="4101">
                <a:solidFill>
                  <a:srgbClr val="D00D11"/>
                </a:solidFill>
                <a:latin typeface="Aileron Heavy"/>
              </a:rPr>
              <a:t>CHALLENGES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0682" y="7900271"/>
            <a:ext cx="4743594" cy="137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1653" indent="-210826" lvl="1">
              <a:lnSpc>
                <a:spcPts val="2734"/>
              </a:lnSpc>
              <a:buFont typeface="Arial"/>
              <a:buChar char="•"/>
            </a:pPr>
            <a:r>
              <a:rPr lang="en-US" sz="1953" spc="39">
                <a:solidFill>
                  <a:srgbClr val="000000"/>
                </a:solidFill>
                <a:latin typeface="Roboto"/>
              </a:rPr>
              <a:t>Neural Networks might not be the best solution for every problem</a:t>
            </a:r>
          </a:p>
          <a:p>
            <a:pPr marL="421653" indent="-210826" lvl="1">
              <a:lnSpc>
                <a:spcPts val="2734"/>
              </a:lnSpc>
              <a:buFont typeface="Arial"/>
              <a:buChar char="•"/>
            </a:pPr>
            <a:r>
              <a:rPr lang="en-US" sz="1953" spc="39">
                <a:solidFill>
                  <a:srgbClr val="000000"/>
                </a:solidFill>
                <a:latin typeface="Roboto"/>
              </a:rPr>
              <a:t>SVM was simpler/faster to train and it still performed well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23660" y="7846712"/>
            <a:ext cx="4743594" cy="171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1653" indent="-210826" lvl="1">
              <a:lnSpc>
                <a:spcPts val="2734"/>
              </a:lnSpc>
              <a:buFont typeface="Arial"/>
              <a:buChar char="•"/>
            </a:pPr>
            <a:r>
              <a:rPr lang="en-US" sz="1953" spc="39">
                <a:solidFill>
                  <a:srgbClr val="000000"/>
                </a:solidFill>
                <a:latin typeface="Roboto"/>
              </a:rPr>
              <a:t>Issues with SCC forced us to do a lot of the model training on Colab</a:t>
            </a:r>
          </a:p>
          <a:p>
            <a:pPr marL="421653" indent="-210826" lvl="1">
              <a:lnSpc>
                <a:spcPts val="2734"/>
              </a:lnSpc>
              <a:buFont typeface="Arial"/>
              <a:buChar char="•"/>
            </a:pPr>
            <a:r>
              <a:rPr lang="en-US" sz="1953" spc="39">
                <a:solidFill>
                  <a:srgbClr val="000000"/>
                </a:solidFill>
                <a:latin typeface="Roboto"/>
              </a:rPr>
              <a:t>Loading the data into the coding environment is significantly faster than reading it from Google Drive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43060" y="6776244"/>
            <a:ext cx="3797433" cy="88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538" spc="50">
                <a:solidFill>
                  <a:srgbClr val="000000"/>
                </a:solidFill>
                <a:latin typeface="Roboto Bold"/>
              </a:rPr>
              <a:t>SVM Outperformed MLP Model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55238" y="6776244"/>
            <a:ext cx="3605427" cy="88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538" spc="50">
                <a:solidFill>
                  <a:srgbClr val="000000"/>
                </a:solidFill>
                <a:latin typeface="Roboto Bold"/>
              </a:rPr>
              <a:t>10x Faster Model Training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15730" y="6661505"/>
            <a:ext cx="3530400" cy="88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538" spc="50">
                <a:solidFill>
                  <a:srgbClr val="000000"/>
                </a:solidFill>
                <a:latin typeface="Roboto Bold"/>
              </a:rPr>
              <a:t>Data Augmentation insight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09133" y="7614185"/>
            <a:ext cx="4743594" cy="206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1653" indent="-210826" lvl="1">
              <a:lnSpc>
                <a:spcPts val="2734"/>
              </a:lnSpc>
              <a:buFont typeface="Arial"/>
              <a:buChar char="•"/>
            </a:pPr>
            <a:r>
              <a:rPr lang="en-US" sz="1953" spc="39">
                <a:solidFill>
                  <a:srgbClr val="000000"/>
                </a:solidFill>
                <a:latin typeface="Roboto"/>
              </a:rPr>
              <a:t>Despite trying data augmantation in all models we found that it hindered our performances</a:t>
            </a:r>
          </a:p>
          <a:p>
            <a:pPr marL="421653" indent="-210826" lvl="1">
              <a:lnSpc>
                <a:spcPts val="2734"/>
              </a:lnSpc>
              <a:buFont typeface="Arial"/>
              <a:buChar char="•"/>
            </a:pPr>
            <a:r>
              <a:rPr lang="en-US" sz="1953" spc="39">
                <a:solidFill>
                  <a:srgbClr val="000000"/>
                </a:solidFill>
                <a:latin typeface="Roboto"/>
              </a:rPr>
              <a:t>Training data already had data augmentation such as changes in brightness, and rotations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DAGDYMj5-CY</dc:identifier>
  <dcterms:modified xsi:type="dcterms:W3CDTF">2011-08-01T06:04:30Z</dcterms:modified>
  <cp:revision>1</cp:revision>
  <dc:title>BA865_Presentation_Group7</dc:title>
</cp:coreProperties>
</file>